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62" r:id="rId5"/>
    <p:sldId id="270" r:id="rId6"/>
    <p:sldId id="271" r:id="rId7"/>
    <p:sldId id="27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3" r:id="rId16"/>
    <p:sldId id="274" r:id="rId17"/>
    <p:sldId id="275" r:id="rId18"/>
    <p:sldId id="276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5E7076"/>
    <a:srgbClr val="A02A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210"/>
      </p:cViewPr>
      <p:guideLst>
        <p:guide orient="horz" pos="2663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D8DA6-91B4-415F-B5AF-61C2B5C1CEB4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2FF6B-3436-4BDF-9046-C96D2733F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20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73E5-307D-42AC-BCD1-57B4DF388FF5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631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FD3D-D741-47CF-B2C6-D8BDF6D23359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08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F819-4C70-4150-B717-004183EF1541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883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B21C-12FE-410F-A806-07E417A774DE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91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9C8B-7FFB-4D24-9371-19CB199EF908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874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9D5-BEC7-4547-A9B0-DECAF9733D60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889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E718-31E0-4367-BDCF-5C60B3A7C5F7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28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9753-2FD4-4AEB-BBC7-9AD2321EC04D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91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578-7901-48DE-BC9F-580FBDAB9DAE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84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0C7F-65D6-4049-AB6B-B5989B44E55F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980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24A3-B285-4CC2-8939-5C79C24C897D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69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F2F9-714A-4840-AC85-BF0C9784DC5E}" type="datetime1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819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isa.europa.eu/publications/enisa-threat-landscape-report-201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uropol.europa.eu/iocta/2017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9582"/>
            <a:ext cx="9144000" cy="3384376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Кибербезопасность</a:t>
            </a:r>
            <a:r>
              <a:rPr lang="ru-RU" sz="3200" b="1" smtClean="0"/>
              <a:t> </a:t>
            </a:r>
            <a:br>
              <a:rPr lang="ru-RU" sz="3200" b="1" smtClean="0"/>
            </a:br>
            <a:r>
              <a:rPr lang="ru-RU" sz="2000" b="1" smtClean="0"/>
              <a:t>в </a:t>
            </a:r>
            <a:r>
              <a:rPr lang="ru-RU" sz="2000" b="1" dirty="0" smtClean="0"/>
              <a:t>контексте европейской интеграции</a:t>
            </a:r>
            <a:br>
              <a:rPr lang="ru-RU" sz="2000" b="1" dirty="0" smtClean="0"/>
            </a:br>
            <a:r>
              <a:rPr lang="ru-RU" sz="2000" b="1" dirty="0" smtClean="0"/>
              <a:t>и российско-европейских отношений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1400" dirty="0">
                <a:latin typeface="Cambria" panose="02040503050406030204" pitchFamily="18" charset="0"/>
              </a:rPr>
              <a:t/>
            </a:r>
            <a:br>
              <a:rPr lang="en-US" sz="1400" dirty="0">
                <a:latin typeface="Cambria" panose="02040503050406030204" pitchFamily="18" charset="0"/>
              </a:rPr>
            </a:br>
            <a:r>
              <a:rPr lang="ru-RU" sz="1400" i="1" dirty="0" smtClean="0">
                <a:latin typeface="Cambria" panose="02040503050406030204" pitchFamily="18" charset="0"/>
              </a:rPr>
              <a:t>Дмитрий Андреевич Леви</a:t>
            </a:r>
            <a:r>
              <a:rPr lang="en-US" sz="1400" i="1" dirty="0">
                <a:latin typeface="Cambria" panose="02040503050406030204" pitchFamily="18" charset="0"/>
              </a:rPr>
              <a:t/>
            </a:r>
            <a:br>
              <a:rPr lang="en-US" sz="1400" i="1" dirty="0">
                <a:latin typeface="Cambria" panose="02040503050406030204" pitchFamily="18" charset="0"/>
              </a:rPr>
            </a:br>
            <a:r>
              <a:rPr lang="ru-RU" sz="1400" i="1" dirty="0" smtClean="0">
                <a:latin typeface="Cambria" panose="02040503050406030204" pitchFamily="18" charset="0"/>
              </a:rPr>
              <a:t>доцент, к.п.н.,</a:t>
            </a:r>
            <a:br>
              <a:rPr lang="ru-RU" sz="1400" i="1" dirty="0" smtClean="0">
                <a:latin typeface="Cambria" panose="02040503050406030204" pitchFamily="18" charset="0"/>
              </a:rPr>
            </a:br>
            <a:r>
              <a:rPr lang="ru-RU" sz="1400" i="1" dirty="0" smtClean="0">
                <a:latin typeface="Cambria" panose="02040503050406030204" pitchFamily="18" charset="0"/>
              </a:rPr>
              <a:t>Санкт-Петербургский Государственный Университет</a:t>
            </a:r>
            <a:br>
              <a:rPr lang="ru-RU" sz="1400" i="1" dirty="0" smtClean="0">
                <a:latin typeface="Cambria" panose="02040503050406030204" pitchFamily="18" charset="0"/>
              </a:rPr>
            </a:br>
            <a:r>
              <a:rPr lang="en-US" sz="1400" i="1" dirty="0" smtClean="0">
                <a:latin typeface="Cambria" panose="02040503050406030204" pitchFamily="18" charset="0"/>
              </a:rPr>
              <a:t>d.levi@spbu.ru</a:t>
            </a:r>
            <a:endParaRPr lang="ru-RU" sz="1400" i="1" dirty="0">
              <a:latin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2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79662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/>
              <a:t>RU-CERT</a:t>
            </a:r>
            <a:r>
              <a:rPr lang="ru-RU" sz="1600" dirty="0" smtClean="0"/>
              <a:t>   - </a:t>
            </a:r>
            <a:r>
              <a:rPr lang="en-US" sz="1600" dirty="0" smtClean="0"/>
              <a:t>https://www.group-ib.ru/investigation.html#case</a:t>
            </a:r>
            <a:endParaRPr lang="ru-RU" sz="1600" dirty="0" smtClean="0"/>
          </a:p>
          <a:p>
            <a:pPr algn="l"/>
            <a:r>
              <a:rPr lang="en-US" sz="1600" dirty="0" smtClean="0"/>
              <a:t>CERT-GIB</a:t>
            </a:r>
            <a:r>
              <a:rPr lang="ru-RU" sz="1600" dirty="0" smtClean="0"/>
              <a:t>  - </a:t>
            </a:r>
            <a:r>
              <a:rPr lang="en-US" sz="1600" dirty="0" smtClean="0"/>
              <a:t>https://www.cert.ru/ru/about.shtml</a:t>
            </a:r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Сотрудничество с Россией</a:t>
            </a:r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  - CERT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10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39552" y="2787774"/>
            <a:ext cx="777686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i="1" dirty="0" smtClean="0">
                <a:solidFill>
                  <a:srgbClr val="5E7076"/>
                </a:solidFill>
                <a:latin typeface="Myriad Pro" pitchFamily="34" charset="0"/>
              </a:rPr>
              <a:t>Аналитика от </a:t>
            </a:r>
            <a:r>
              <a:rPr lang="en-US" sz="1100" i="1" dirty="0" smtClean="0">
                <a:solidFill>
                  <a:srgbClr val="5E7076"/>
                </a:solidFill>
                <a:latin typeface="Myriad Pro" pitchFamily="34" charset="0"/>
              </a:rPr>
              <a:t>CERT-GIB </a:t>
            </a:r>
          </a:p>
          <a:p>
            <a:pPr algn="l"/>
            <a:r>
              <a:rPr lang="en-US" sz="1100" i="1" dirty="0" smtClean="0">
                <a:solidFill>
                  <a:srgbClr val="5E7076"/>
                </a:solidFill>
                <a:latin typeface="Myriad Pro" pitchFamily="34" charset="0"/>
              </a:rPr>
              <a:t>https://www.cert.ru/articles/phishing_2016.pdf</a:t>
            </a:r>
            <a:endParaRPr lang="en-US" sz="1100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2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rgbClr val="5E7076"/>
                </a:solidFill>
                <a:latin typeface="Myriad Pro" pitchFamily="34" charset="0"/>
                <a:hlinkClick r:id="rId3"/>
              </a:rPr>
              <a:t>https://</a:t>
            </a:r>
            <a:r>
              <a:rPr lang="en-US" sz="1600" b="1" dirty="0" smtClean="0">
                <a:solidFill>
                  <a:srgbClr val="5E7076"/>
                </a:solidFill>
                <a:latin typeface="Myriad Pro" pitchFamily="34" charset="0"/>
                <a:hlinkClick r:id="rId3"/>
              </a:rPr>
              <a:t>www.enisa.europa.eu/publications/enisa-threat-landscape-report-2017</a:t>
            </a:r>
            <a:r>
              <a:rPr lang="en-US" sz="1600" b="1" dirty="0" smtClean="0">
                <a:solidFill>
                  <a:srgbClr val="5E7076"/>
                </a:solidFill>
                <a:latin typeface="Myriad Pro" pitchFamily="34" charset="0"/>
              </a:rPr>
              <a:t> </a:t>
            </a:r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720080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ENISA Report</a:t>
            </a:r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: </a:t>
            </a:r>
            <a:r>
              <a:rPr lang="en-US" sz="2400" dirty="0" smtClean="0"/>
              <a:t>the 2017 cyber threat landscape</a:t>
            </a:r>
          </a:p>
          <a:p>
            <a:pPr algn="l"/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11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51670"/>
            <a:ext cx="4267373" cy="239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983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err="1" smtClean="0">
                <a:solidFill>
                  <a:srgbClr val="A02A1D"/>
                </a:solidFill>
                <a:latin typeface="Myriad Pro" pitchFamily="34" charset="0"/>
              </a:rPr>
              <a:t>Кибербезопасность</a:t>
            </a:r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 в </a:t>
            </a:r>
            <a:r>
              <a:rPr lang="ru-RU" sz="2400" dirty="0" err="1" smtClean="0">
                <a:solidFill>
                  <a:srgbClr val="A02A1D"/>
                </a:solidFill>
                <a:latin typeface="Myriad Pro" pitchFamily="34" charset="0"/>
              </a:rPr>
              <a:t>Европей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12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2067694"/>
            <a:ext cx="7776864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b="1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5" y="915566"/>
            <a:ext cx="3856265" cy="36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711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843558"/>
            <a:ext cx="6984776" cy="1067461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Часть </a:t>
            </a:r>
            <a:r>
              <a:rPr lang="ru-RU" sz="1600" dirty="0" err="1" smtClean="0">
                <a:solidFill>
                  <a:srgbClr val="5E7076"/>
                </a:solidFill>
                <a:latin typeface="Myriad Pro" pitchFamily="34" charset="0"/>
              </a:rPr>
              <a:t>Европола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 c 2013 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года</a:t>
            </a:r>
            <a:endParaRPr lang="ru-RU" sz="1600" b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>
              <a:buFontTx/>
              <a:buChar char="-"/>
            </a:pPr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Аналог «Управления К» ФСБ РФ</a:t>
            </a:r>
          </a:p>
          <a:p>
            <a:pPr algn="l">
              <a:buFontTx/>
              <a:buChar char="-"/>
            </a:pPr>
            <a:r>
              <a:rPr lang="en-US" sz="1600" b="1" cap="all" dirty="0" smtClean="0"/>
              <a:t>INTERNET ORGANISED CRIME THREAT ASSESSMENT (IOCTA</a:t>
            </a:r>
            <a:r>
              <a:rPr lang="en-US" sz="1600" b="1" cap="all" dirty="0" smtClean="0"/>
              <a:t>)</a:t>
            </a:r>
            <a:endParaRPr lang="ru-RU" sz="1600" b="1" cap="all" dirty="0" smtClean="0"/>
          </a:p>
          <a:p>
            <a:pPr algn="l"/>
            <a:endParaRPr lang="en-US" sz="1600" b="1" cap="all" dirty="0" smtClean="0"/>
          </a:p>
          <a:p>
            <a:pPr algn="l"/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EUROPEAN Cybercrime Center</a:t>
            </a:r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   - </a:t>
            </a:r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EC3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13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2211710"/>
            <a:ext cx="208823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851670"/>
            <a:ext cx="4901555" cy="262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1923678"/>
            <a:ext cx="2286000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Bef>
                <a:spcPct val="20000"/>
              </a:spcBef>
              <a:buFontTx/>
              <a:buChar char="-"/>
            </a:pPr>
            <a:r>
              <a:rPr lang="en-US" sz="800" b="1" dirty="0" smtClean="0">
                <a:solidFill>
                  <a:srgbClr val="5E7076"/>
                </a:solidFill>
                <a:latin typeface="Myriad Pro" pitchFamily="34" charset="0"/>
                <a:hlinkClick r:id="rId4"/>
              </a:rPr>
              <a:t>https://www.europol.europa.eu/iocta/2017</a:t>
            </a:r>
            <a:r>
              <a:rPr lang="en-US" sz="800" b="1" dirty="0" smtClean="0">
                <a:solidFill>
                  <a:srgbClr val="5E7076"/>
                </a:solidFill>
                <a:latin typeface="Myriad Pro" pitchFamily="34" charset="0"/>
                <a:hlinkClick r:id="rId4"/>
              </a:rPr>
              <a:t>/</a:t>
            </a:r>
            <a:endParaRPr lang="ru-RU" sz="800" b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lvl="2">
              <a:spcBef>
                <a:spcPct val="20000"/>
              </a:spcBef>
              <a:buFontTx/>
              <a:buChar char="-"/>
            </a:pPr>
            <a:endParaRPr lang="en-US" sz="800" b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843558"/>
            <a:ext cx="6984776" cy="1067461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Программа Цифровая экономика России на 2018-2024 годы</a:t>
            </a:r>
          </a:p>
          <a:p>
            <a:pPr algn="l">
              <a:buFontTx/>
              <a:buChar char="-"/>
            </a:pPr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18 декабря 2017 -  план мероприятий по направлению </a:t>
            </a:r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«Информационная безопасность»</a:t>
            </a:r>
          </a:p>
          <a:p>
            <a:pPr algn="l">
              <a:buFontTx/>
              <a:buChar char="-"/>
            </a:pPr>
            <a:endParaRPr lang="ru-RU" sz="1600" b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>
              <a:buFontTx/>
              <a:buChar char="-"/>
            </a:pPr>
            <a:r>
              <a:rPr lang="ru-RU" sz="1600" b="1" i="1" dirty="0" smtClean="0">
                <a:solidFill>
                  <a:srgbClr val="5E7076"/>
                </a:solidFill>
                <a:latin typeface="Myriad Pro" pitchFamily="34" charset="0"/>
              </a:rPr>
              <a:t>Д.Медведев</a:t>
            </a:r>
            <a:r>
              <a:rPr lang="en-US" sz="1600" b="1" i="1" dirty="0" smtClean="0">
                <a:solidFill>
                  <a:srgbClr val="5E7076"/>
                </a:solidFill>
                <a:latin typeface="Myriad Pro" pitchFamily="34" charset="0"/>
              </a:rPr>
              <a:t>:</a:t>
            </a:r>
            <a:r>
              <a:rPr lang="ru-RU" sz="1600" b="1" i="1" dirty="0" smtClean="0">
                <a:solidFill>
                  <a:srgbClr val="5E7076"/>
                </a:solidFill>
                <a:latin typeface="Myriad Pro" pitchFamily="34" charset="0"/>
              </a:rPr>
              <a:t> </a:t>
            </a:r>
            <a:r>
              <a:rPr lang="ru-RU" sz="1600" i="1" dirty="0" smtClean="0"/>
              <a:t>Одна из задач этого раздела – повысить грамотность рядовых пользователей, чтобы они комфортно себя чувствовали в цифровой среде, использовали </a:t>
            </a:r>
            <a:r>
              <a:rPr lang="ru-RU" sz="1600" i="1" dirty="0" err="1" smtClean="0"/>
              <a:t>интернет-сервисы</a:t>
            </a:r>
            <a:r>
              <a:rPr lang="ru-RU" sz="1600" i="1" dirty="0" smtClean="0"/>
              <a:t>, не терялись в разнообразии государственных услуг, не боялись современных технологий в этой сфере, но, с другой стороны, обладали необходимыми познаниями для того, чтобы принимать грамотные решения</a:t>
            </a:r>
            <a:r>
              <a:rPr lang="ru-RU" sz="1600" i="1" dirty="0" smtClean="0"/>
              <a:t>.</a:t>
            </a:r>
          </a:p>
          <a:p>
            <a:pPr algn="l">
              <a:buFontTx/>
              <a:buChar char="-"/>
            </a:pPr>
            <a:endParaRPr lang="ru-RU" sz="1600" b="1" i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>
              <a:buFontTx/>
              <a:buChar char="-"/>
            </a:pPr>
            <a:r>
              <a:rPr lang="ru-RU" sz="1600" b="1" i="1" dirty="0" smtClean="0">
                <a:solidFill>
                  <a:srgbClr val="5E7076"/>
                </a:solidFill>
                <a:latin typeface="Myriad Pro" pitchFamily="34" charset="0"/>
              </a:rPr>
              <a:t>22333 </a:t>
            </a:r>
            <a:r>
              <a:rPr lang="ru-RU" sz="1600" b="1" i="1" dirty="0" err="1" smtClean="0">
                <a:solidFill>
                  <a:srgbClr val="5E7076"/>
                </a:solidFill>
                <a:latin typeface="Myriad Pro" pitchFamily="34" charset="0"/>
              </a:rPr>
              <a:t>млн</a:t>
            </a:r>
            <a:r>
              <a:rPr lang="ru-RU" sz="1600" b="1" i="1" dirty="0" smtClean="0">
                <a:solidFill>
                  <a:srgbClr val="5E7076"/>
                </a:solidFill>
                <a:latin typeface="Myriad Pro" pitchFamily="34" charset="0"/>
              </a:rPr>
              <a:t> рублей бюджета + 11710млн </a:t>
            </a:r>
            <a:r>
              <a:rPr lang="ru-RU" sz="1600" b="1" i="1" dirty="0" err="1" smtClean="0">
                <a:solidFill>
                  <a:srgbClr val="5E7076"/>
                </a:solidFill>
                <a:latin typeface="Myriad Pro" pitchFamily="34" charset="0"/>
              </a:rPr>
              <a:t>внебюджета</a:t>
            </a:r>
            <a:r>
              <a:rPr lang="ru-RU" sz="1600" b="1" i="1" dirty="0" smtClean="0">
                <a:solidFill>
                  <a:srgbClr val="5E7076"/>
                </a:solidFill>
                <a:latin typeface="Myriad Pro" pitchFamily="34" charset="0"/>
              </a:rPr>
              <a:t> на… </a:t>
            </a:r>
          </a:p>
          <a:p>
            <a:pPr algn="l"/>
            <a:endParaRPr lang="en-US" sz="1600" b="1" cap="all" dirty="0" smtClean="0"/>
          </a:p>
          <a:p>
            <a:pPr algn="l"/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Россия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14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2211710"/>
            <a:ext cx="208823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843558"/>
            <a:ext cx="6984776" cy="1067461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ru-RU" sz="1600" dirty="0" smtClean="0"/>
              <a:t>…. По </a:t>
            </a:r>
            <a:r>
              <a:rPr lang="ru-RU" sz="1600" dirty="0" smtClean="0"/>
              <a:t>плану в 2018 году должен быть проведен анализ рисков и угроз безопасного функционирования единой сети электросвязи </a:t>
            </a:r>
            <a:r>
              <a:rPr lang="ru-RU" sz="1600" dirty="0" smtClean="0"/>
              <a:t>РФ….</a:t>
            </a:r>
          </a:p>
          <a:p>
            <a:pPr algn="l">
              <a:buFontTx/>
              <a:buChar char="-"/>
            </a:pPr>
            <a:r>
              <a:rPr lang="ru-RU" sz="1600" dirty="0" smtClean="0"/>
              <a:t>… Должны </a:t>
            </a:r>
            <a:r>
              <a:rPr lang="ru-RU" sz="1600" dirty="0" smtClean="0"/>
              <a:t>быть определены потребности использования на территории России компьютерного, серверного и телекоммуникационного оборудования российского </a:t>
            </a:r>
            <a:r>
              <a:rPr lang="ru-RU" sz="1600" dirty="0" smtClean="0"/>
              <a:t>производства…</a:t>
            </a:r>
          </a:p>
          <a:p>
            <a:pPr algn="l">
              <a:buFontTx/>
              <a:buChar char="-"/>
            </a:pPr>
            <a:r>
              <a:rPr lang="ru-RU" sz="1600" dirty="0" smtClean="0"/>
              <a:t>… В 2018 году будет определен центр компетенций по вопросам межмашинного взаимодействия, включая </a:t>
            </a:r>
            <a:r>
              <a:rPr lang="ru-RU" sz="1600" dirty="0" err="1" smtClean="0"/>
              <a:t>киберфизические</a:t>
            </a:r>
            <a:r>
              <a:rPr lang="ru-RU" sz="1600" dirty="0" smtClean="0"/>
              <a:t> системы и "интернет вещей", определены его подчиненность, полномочия, </a:t>
            </a:r>
            <a:r>
              <a:rPr lang="ru-RU" sz="1600" dirty="0" smtClean="0"/>
              <a:t>функции….</a:t>
            </a:r>
          </a:p>
          <a:p>
            <a:pPr algn="l">
              <a:buFontTx/>
              <a:buChar char="-"/>
            </a:pPr>
            <a:r>
              <a:rPr lang="ru-RU" sz="1600" dirty="0" smtClean="0"/>
              <a:t>Обучение граждан… </a:t>
            </a:r>
            <a:r>
              <a:rPr lang="ru-RU" sz="1600" dirty="0" smtClean="0"/>
              <a:t>Доля граждан, повысивших грамотность в сфере информационной безопасности, </a:t>
            </a:r>
            <a:r>
              <a:rPr lang="ru-RU" sz="1600" dirty="0" err="1" smtClean="0"/>
              <a:t>медиапотребления</a:t>
            </a:r>
            <a:r>
              <a:rPr lang="ru-RU" sz="1600" dirty="0" smtClean="0"/>
              <a:t> и использования </a:t>
            </a:r>
            <a:r>
              <a:rPr lang="ru-RU" sz="1600" dirty="0" err="1" smtClean="0"/>
              <a:t>интернет-сервисов</a:t>
            </a:r>
            <a:r>
              <a:rPr lang="ru-RU" sz="1600" dirty="0" smtClean="0"/>
              <a:t> к 2024 году должна составить 50</a:t>
            </a:r>
            <a:r>
              <a:rPr lang="ru-RU" sz="1600" dirty="0" smtClean="0"/>
              <a:t>%.... </a:t>
            </a:r>
            <a:endParaRPr lang="ru-RU" sz="1600" i="1" dirty="0" smtClean="0"/>
          </a:p>
          <a:p>
            <a:pPr algn="l">
              <a:buFontTx/>
              <a:buChar char="-"/>
            </a:pPr>
            <a:endParaRPr lang="ru-RU" sz="1600" b="1" i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>
              <a:buFontTx/>
              <a:buChar char="-"/>
            </a:pPr>
            <a:r>
              <a:rPr lang="ru-RU" sz="1600" b="1" i="1" dirty="0" smtClean="0">
                <a:solidFill>
                  <a:srgbClr val="5E7076"/>
                </a:solidFill>
                <a:latin typeface="Myriad Pro" pitchFamily="34" charset="0"/>
              </a:rPr>
              <a:t>22333 </a:t>
            </a:r>
            <a:r>
              <a:rPr lang="ru-RU" sz="1600" b="1" i="1" dirty="0" err="1" smtClean="0">
                <a:solidFill>
                  <a:srgbClr val="5E7076"/>
                </a:solidFill>
                <a:latin typeface="Myriad Pro" pitchFamily="34" charset="0"/>
              </a:rPr>
              <a:t>млн</a:t>
            </a:r>
            <a:r>
              <a:rPr lang="ru-RU" sz="1600" b="1" i="1" dirty="0" smtClean="0">
                <a:solidFill>
                  <a:srgbClr val="5E7076"/>
                </a:solidFill>
                <a:latin typeface="Myriad Pro" pitchFamily="34" charset="0"/>
              </a:rPr>
              <a:t> рублей бюджета + 11710млн </a:t>
            </a:r>
            <a:r>
              <a:rPr lang="ru-RU" sz="1600" b="1" i="1" dirty="0" err="1" smtClean="0">
                <a:solidFill>
                  <a:srgbClr val="5E7076"/>
                </a:solidFill>
                <a:latin typeface="Myriad Pro" pitchFamily="34" charset="0"/>
              </a:rPr>
              <a:t>внебюджета</a:t>
            </a:r>
            <a:r>
              <a:rPr lang="ru-RU" sz="1600" b="1" i="1" dirty="0" smtClean="0">
                <a:solidFill>
                  <a:srgbClr val="5E7076"/>
                </a:solidFill>
                <a:latin typeface="Myriad Pro" pitchFamily="34" charset="0"/>
              </a:rPr>
              <a:t> на… </a:t>
            </a:r>
          </a:p>
          <a:p>
            <a:pPr algn="l"/>
            <a:endParaRPr lang="en-US" sz="1600" b="1" cap="all" dirty="0" smtClean="0"/>
          </a:p>
          <a:p>
            <a:pPr algn="l"/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Россия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15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2211710"/>
            <a:ext cx="208823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843558"/>
            <a:ext cx="6984776" cy="1067461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Под </a:t>
            </a:r>
            <a:r>
              <a:rPr lang="ru-RU" sz="1600" b="1" dirty="0" smtClean="0"/>
              <a:t>критической информационной инфраструктурой</a:t>
            </a:r>
            <a:r>
              <a:rPr lang="ru-RU" sz="1600" dirty="0" smtClean="0"/>
              <a:t> РФ (КИИ) подразумевается совокупность автоматизированных систем управления производственными и технологическими процессами критически важных объектов РФ и обеспечивающих их взаимодействие информационно-телекоммуникационных сетей, а также </a:t>
            </a:r>
            <a:r>
              <a:rPr lang="ru-RU" sz="1600" dirty="0" err="1" smtClean="0"/>
              <a:t>ИТ-систем</a:t>
            </a:r>
            <a:r>
              <a:rPr lang="ru-RU" sz="1600" dirty="0" smtClean="0"/>
              <a:t> и сетей связи, предназначенных для решения задач государственного управления, обеспечения обороноспособности, безопасности и правопорядка</a:t>
            </a:r>
            <a:r>
              <a:rPr lang="ru-RU" sz="1600" dirty="0" smtClean="0"/>
              <a:t>.</a:t>
            </a:r>
          </a:p>
          <a:p>
            <a:pPr algn="l"/>
            <a:endParaRPr lang="ru-RU" sz="1600" dirty="0" smtClean="0"/>
          </a:p>
          <a:p>
            <a:pPr algn="l">
              <a:buFontTx/>
              <a:buChar char="-"/>
            </a:pPr>
            <a:r>
              <a:rPr lang="ru-RU" sz="1600" dirty="0" smtClean="0"/>
              <a:t>Неверные расчеты</a:t>
            </a:r>
          </a:p>
          <a:p>
            <a:pPr algn="l">
              <a:buFontTx/>
              <a:buChar char="-"/>
            </a:pPr>
            <a:r>
              <a:rPr lang="ru-RU" sz="1600" dirty="0" smtClean="0"/>
              <a:t>Включение в КИИ точек обмена </a:t>
            </a:r>
            <a:r>
              <a:rPr lang="ru-RU" sz="1600" dirty="0" err="1" smtClean="0"/>
              <a:t>траффиком</a:t>
            </a:r>
            <a:endParaRPr lang="ru-RU" sz="1600" dirty="0" smtClean="0"/>
          </a:p>
          <a:p>
            <a:pPr algn="l">
              <a:buFontTx/>
              <a:buChar char="-"/>
            </a:pPr>
            <a:r>
              <a:rPr lang="ru-RU" sz="1600" dirty="0" smtClean="0"/>
              <a:t>Критика со стороны операторов и игроков рынка кроме </a:t>
            </a:r>
            <a:r>
              <a:rPr lang="ru-RU" sz="1600" dirty="0" err="1" smtClean="0"/>
              <a:t>Ростелекома</a:t>
            </a:r>
            <a:endParaRPr lang="ru-RU" sz="1600" dirty="0" smtClean="0"/>
          </a:p>
          <a:p>
            <a:pPr algn="l">
              <a:buFontTx/>
              <a:buChar char="-"/>
            </a:pPr>
            <a:r>
              <a:rPr lang="ru-RU" sz="1600" dirty="0" smtClean="0"/>
              <a:t>Паранойя по поиску «закладок» в оборудовании </a:t>
            </a:r>
          </a:p>
          <a:p>
            <a:pPr algn="l">
              <a:buFontTx/>
              <a:buChar char="-"/>
            </a:pPr>
            <a:r>
              <a:rPr lang="ru-RU" sz="1600" dirty="0" smtClean="0"/>
              <a:t>Подмена понятий информационной безопасности и фильтрации информации  =</a:t>
            </a:r>
            <a:r>
              <a:rPr lang="en-US" sz="1600" dirty="0" smtClean="0"/>
              <a:t>&gt; </a:t>
            </a:r>
            <a:r>
              <a:rPr lang="ru-RU" sz="1600" dirty="0" smtClean="0"/>
              <a:t>причина кризиса непонимания </a:t>
            </a:r>
          </a:p>
          <a:p>
            <a:pPr algn="l"/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Россия - </a:t>
            </a:r>
            <a:r>
              <a:rPr lang="ru-RU" sz="2400" dirty="0" err="1" smtClean="0">
                <a:solidFill>
                  <a:srgbClr val="A02A1D"/>
                </a:solidFill>
                <a:latin typeface="Myriad Pro" pitchFamily="34" charset="0"/>
              </a:rPr>
              <a:t>ГосСОПКА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16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2211710"/>
            <a:ext cx="208823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843558"/>
            <a:ext cx="6984776" cy="1800200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/>
              <a:t>Исследовательский </a:t>
            </a:r>
            <a:r>
              <a:rPr lang="ru-RU" sz="1400" dirty="0" smtClean="0"/>
              <a:t>центр Европейского парламента опубликовал в январе доклад, где излагаются основные направления политики Евросоюза в 2018 году. В качестве одного из направлений политики ЕС упоминается </a:t>
            </a:r>
            <a:r>
              <a:rPr lang="ru-RU" sz="1400" dirty="0" err="1" smtClean="0"/>
              <a:t>кибербезопасность</a:t>
            </a:r>
            <a:r>
              <a:rPr lang="ru-RU" sz="1400" dirty="0" smtClean="0"/>
              <a:t> союза, которую, по заявлению аналитиков, будут укреплять прежде всего из-за угрозы России</a:t>
            </a:r>
            <a:r>
              <a:rPr lang="ru-RU" sz="1400" dirty="0" smtClean="0"/>
              <a:t>. В </a:t>
            </a:r>
            <a:r>
              <a:rPr lang="ru-RU" sz="1400" dirty="0" smtClean="0"/>
              <a:t>докладе центра сообщается, что «</a:t>
            </a:r>
            <a:r>
              <a:rPr lang="ru-RU" sz="1400" dirty="0" err="1" smtClean="0"/>
              <a:t>прокремлёвские</a:t>
            </a:r>
            <a:r>
              <a:rPr lang="ru-RU" sz="1400" dirty="0" smtClean="0"/>
              <a:t> игроки» якобы стремились повлиять на либералов и консерваторов в западных демократиях с помощью рекламы, «усиленной ботами и улучшенным алгоритмом взаимодействия с человеком».«В 2017 году среди западных демократических государств сохранялись глубокие опасения в связи акциями, которые Россия проводила в американских </a:t>
            </a:r>
            <a:r>
              <a:rPr lang="ru-RU" sz="1400" dirty="0" err="1" smtClean="0"/>
              <a:t>соцсетях</a:t>
            </a:r>
            <a:r>
              <a:rPr lang="ru-RU" sz="1400" dirty="0" smtClean="0"/>
              <a:t> с целью распространения собственного влияния», — говорится в документе</a:t>
            </a:r>
            <a:r>
              <a:rPr lang="ru-RU" sz="1400" dirty="0" smtClean="0"/>
              <a:t>. </a:t>
            </a:r>
          </a:p>
          <a:p>
            <a:pPr algn="l"/>
            <a:r>
              <a:rPr lang="ru-RU" sz="1400" dirty="0" smtClean="0"/>
              <a:t>В то </a:t>
            </a:r>
            <a:r>
              <a:rPr lang="ru-RU" sz="1400" dirty="0" smtClean="0"/>
              <a:t>же время на встрече глав МИД России и Великобритании Сергей Лавров отметил, что доказательств вмешательства Москвы в референдум по выходу королевства из Евросоюза так и не было представлено.«Мы по-прежнему не видели ни одного факта. Если их огромное количество, наверное, что-нибудь да утекло бы, но пока, кроме голословных обвинений (что за четыре копейки кто-то разместил рекламу в каких-то социальных сетях), мы ничего не слышали», — сообщил российский министр.</a:t>
            </a:r>
            <a:endParaRPr lang="ru-RU" sz="14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Сотрудничество….</a:t>
            </a:r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?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17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2211710"/>
            <a:ext cx="208823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843558"/>
            <a:ext cx="6984776" cy="1800200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/>
              <a:t>В бюджете Евросоюза на 2018 год уже заложен проект </a:t>
            </a:r>
            <a:r>
              <a:rPr lang="ru-RU" sz="1400" dirty="0" err="1" smtClean="0"/>
              <a:t>StratCom</a:t>
            </a:r>
            <a:r>
              <a:rPr lang="ru-RU" sz="1400" dirty="0" smtClean="0"/>
              <a:t> </a:t>
            </a:r>
            <a:r>
              <a:rPr lang="ru-RU" sz="1400" dirty="0" err="1" smtClean="0"/>
              <a:t>Plus</a:t>
            </a:r>
            <a:r>
              <a:rPr lang="ru-RU" sz="1400" dirty="0" smtClean="0"/>
              <a:t> стоимостью €1,1 </a:t>
            </a:r>
            <a:r>
              <a:rPr lang="ru-RU" sz="1400" dirty="0" err="1" smtClean="0"/>
              <a:t>млн</a:t>
            </a:r>
            <a:r>
              <a:rPr lang="ru-RU" sz="1400" dirty="0" smtClean="0"/>
              <a:t>, цель которого — увеличение потенциала ЕС «в области проверки фактов в рамках борьбы с дезинформацией, распространяющейся как на его территории, так и за его пределами».«Для этого требуется повысить уровень квалификации сотрудников представительств Европейской комиссии в странах — членах ЕС, а также представительств ЕС в странах Восточного партнёрства и Западных Балкан, которые будут отчитываться о своей работе перед Европейской службой внешних связей, а также перед Оперативной рабочей группой по стратегическим коммуникациям, действующей в рамках той же структуры», — сообщается в докладе.</a:t>
            </a:r>
            <a:endParaRPr lang="ru-RU" sz="14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Сотрудничество….</a:t>
            </a:r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?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18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2211710"/>
            <a:ext cx="208823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i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067694"/>
            <a:ext cx="3096344" cy="1512168"/>
          </a:xfrm>
        </p:spPr>
        <p:txBody>
          <a:bodyPr anchor="t">
            <a:noAutofit/>
          </a:bodyPr>
          <a:lstStyle/>
          <a:p>
            <a:pPr algn="l"/>
            <a: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  <a:t>+ безопасность ценностей</a:t>
            </a:r>
            <a:b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  <a:t>+ безопасность процессов</a:t>
            </a:r>
            <a:b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  <a:t>+ безопасность будущего</a:t>
            </a:r>
            <a:b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  <a:t>+ безопасность новостей</a:t>
            </a:r>
            <a:b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  <a:t/>
            </a:r>
            <a:b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</a:br>
            <a:r>
              <a:rPr lang="ru-RU" sz="1400" i="1" dirty="0" smtClean="0">
                <a:solidFill>
                  <a:srgbClr val="5E7076"/>
                </a:solidFill>
                <a:latin typeface="Myriad Pro" pitchFamily="34" charset="0"/>
              </a:rPr>
              <a:t>Политическая безопасность</a:t>
            </a:r>
            <a:r>
              <a:rPr lang="ru-RU" sz="600" i="1" noProof="1">
                <a:solidFill>
                  <a:srgbClr val="5E7076"/>
                </a:solidFill>
                <a:latin typeface="Myriad Pro" pitchFamily="34" charset="0"/>
              </a:rPr>
              <a:t/>
            </a:r>
            <a:br>
              <a:rPr lang="ru-RU" sz="600" i="1" noProof="1">
                <a:solidFill>
                  <a:srgbClr val="5E7076"/>
                </a:solidFill>
                <a:latin typeface="Myriad Pro" pitchFamily="34" charset="0"/>
              </a:rPr>
            </a:br>
            <a:endParaRPr lang="en-US" sz="600" i="1" noProof="1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216257"/>
            <a:ext cx="2520280" cy="432048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Информационная безопасность</a:t>
            </a:r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Происхождение термина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2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5283952" y="1203598"/>
            <a:ext cx="252028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Техническая безопасность</a:t>
            </a:r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263802" y="1995686"/>
            <a:ext cx="3096344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FontTx/>
              <a:buChar char="-"/>
            </a:pP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 Безопасность транзакций</a:t>
            </a:r>
          </a:p>
          <a:p>
            <a:pPr algn="l">
              <a:buFontTx/>
              <a:buChar char="-"/>
            </a:pP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 </a:t>
            </a: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Конфиденциальность соединений</a:t>
            </a:r>
          </a:p>
          <a:p>
            <a:pPr algn="l">
              <a:buFontTx/>
              <a:buChar char="-"/>
            </a:pP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 Безопасность сетей и </a:t>
            </a:r>
            <a:r>
              <a:rPr lang="en-US" sz="1400" i="1" noProof="1" smtClean="0">
                <a:solidFill>
                  <a:srgbClr val="5E7076"/>
                </a:solidFill>
                <a:latin typeface="Myriad Pro" pitchFamily="34" charset="0"/>
              </a:rPr>
              <a:t>IoT</a:t>
            </a:r>
          </a:p>
          <a:p>
            <a:pPr algn="l">
              <a:buFontTx/>
              <a:buChar char="-"/>
            </a:pPr>
            <a:r>
              <a:rPr lang="en-US" sz="1400" i="1" noProof="1" smtClean="0">
                <a:solidFill>
                  <a:srgbClr val="5E7076"/>
                </a:solidFill>
                <a:latin typeface="Myriad Pro" pitchFamily="34" charset="0"/>
              </a:rPr>
              <a:t> </a:t>
            </a:r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Безопасность инфраструктурных объектов</a:t>
            </a:r>
          </a:p>
          <a:p>
            <a:pPr algn="l"/>
            <a:endParaRPr lang="ru-RU" sz="1400" i="1" noProof="1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1400" i="1" noProof="1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400" i="1" noProof="1" smtClean="0">
                <a:solidFill>
                  <a:srgbClr val="5E7076"/>
                </a:solidFill>
                <a:latin typeface="Myriad Pro" pitchFamily="34" charset="0"/>
              </a:rPr>
              <a:t>Кибер-преступность</a:t>
            </a:r>
            <a:r>
              <a:rPr lang="ru-RU" sz="600" i="1" noProof="1" smtClean="0">
                <a:solidFill>
                  <a:srgbClr val="5E7076"/>
                </a:solidFill>
                <a:latin typeface="Myriad Pro" pitchFamily="34" charset="0"/>
              </a:rPr>
              <a:t/>
            </a:r>
            <a:br>
              <a:rPr lang="ru-RU" sz="600" i="1" noProof="1" smtClean="0">
                <a:solidFill>
                  <a:srgbClr val="5E7076"/>
                </a:solidFill>
                <a:latin typeface="Myriad Pro" pitchFamily="34" charset="0"/>
              </a:rPr>
            </a:br>
            <a:endParaRPr lang="en-US" sz="600" i="1" noProof="1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2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139702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b="1" dirty="0" err="1" smtClean="0">
                <a:solidFill>
                  <a:srgbClr val="5E7076"/>
                </a:solidFill>
                <a:latin typeface="Myriad Pro" pitchFamily="34" charset="0"/>
              </a:rPr>
              <a:t>Кибербезопасность</a:t>
            </a:r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 в устах политиков и профессионалов</a:t>
            </a:r>
            <a:r>
              <a:rPr lang="en-US" sz="1600" b="1" dirty="0" smtClean="0">
                <a:solidFill>
                  <a:srgbClr val="5E7076"/>
                </a:solidFill>
                <a:latin typeface="Myriad Pro" pitchFamily="34" charset="0"/>
              </a:rPr>
              <a:t>:</a:t>
            </a:r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 </a:t>
            </a:r>
          </a:p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Нет шансов на разговор об одном и том же.</a:t>
            </a:r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Содержание термина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3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4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864096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ENISA – 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Европейское Агентство по сетевой и информационной безопасности с 2005 г. </a:t>
            </a:r>
          </a:p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(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EU Regulation No 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460/2004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, 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 Regulation No 526/2013 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)</a:t>
            </a:r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err="1" smtClean="0">
                <a:solidFill>
                  <a:srgbClr val="A02A1D"/>
                </a:solidFill>
                <a:latin typeface="Myriad Pro" pitchFamily="34" charset="0"/>
              </a:rPr>
              <a:t>Кибербезопасность</a:t>
            </a:r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 в ЕС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4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2355726"/>
            <a:ext cx="7848872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5E7076"/>
                </a:solidFill>
                <a:latin typeface="Myriad Pro" pitchFamily="34" charset="0"/>
              </a:rPr>
              <a:t>i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:  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координация  -  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Good 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Practice Guide [</a:t>
            </a:r>
            <a:r>
              <a:rPr lang="en-US" sz="1100" dirty="0" smtClean="0">
                <a:solidFill>
                  <a:srgbClr val="5E7076"/>
                </a:solidFill>
                <a:latin typeface="Myriad Pro" pitchFamily="34" charset="0"/>
              </a:rPr>
              <a:t>https://www.securitylab.ru/analytics/429498.php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]</a:t>
            </a:r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en-US" sz="1600" dirty="0" err="1" smtClean="0">
                <a:solidFill>
                  <a:srgbClr val="5E7076"/>
                </a:solidFill>
                <a:latin typeface="Myriad Pro" pitchFamily="34" charset="0"/>
              </a:rPr>
              <a:t>i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: 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единая правовая позиция</a:t>
            </a:r>
          </a:p>
          <a:p>
            <a:pPr algn="l"/>
            <a:r>
              <a:rPr lang="en-US" sz="1600" dirty="0" err="1" smtClean="0">
                <a:solidFill>
                  <a:srgbClr val="5E7076"/>
                </a:solidFill>
                <a:latin typeface="Myriad Pro" pitchFamily="34" charset="0"/>
              </a:rPr>
              <a:t>i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: 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управление </a:t>
            </a:r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CERT (Computer emergency response teams)</a:t>
            </a:r>
          </a:p>
          <a:p>
            <a:pPr algn="l"/>
            <a:endParaRPr lang="en-US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en-US" sz="1600" dirty="0" smtClean="0">
                <a:solidFill>
                  <a:srgbClr val="5E7076"/>
                </a:solidFill>
                <a:latin typeface="Myriad Pro" pitchFamily="34" charset="0"/>
              </a:rPr>
              <a:t>++ 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Развитие стратегий </a:t>
            </a:r>
            <a:r>
              <a:rPr lang="ru-RU" sz="1600" dirty="0" err="1" smtClean="0">
                <a:solidFill>
                  <a:srgbClr val="5E7076"/>
                </a:solidFill>
                <a:latin typeface="Myriad Pro" pitchFamily="34" charset="0"/>
              </a:rPr>
              <a:t>кибербезопасности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 в странах-членах 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Евросоюза</a:t>
            </a:r>
          </a:p>
          <a:p>
            <a:pPr algn="l"/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67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err="1" smtClean="0">
                <a:solidFill>
                  <a:srgbClr val="A02A1D"/>
                </a:solidFill>
                <a:latin typeface="Myriad Pro" pitchFamily="34" charset="0"/>
              </a:rPr>
              <a:t>Кибербезопасность</a:t>
            </a:r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 в ЕС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5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83568" y="987574"/>
            <a:ext cx="7848872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 smtClean="0"/>
              <a:t>Национальные стратегии</a:t>
            </a:r>
            <a:r>
              <a:rPr lang="en-US" sz="1100" dirty="0" smtClean="0"/>
              <a:t>:</a:t>
            </a:r>
            <a:r>
              <a:rPr lang="ru-RU" sz="1100" dirty="0" smtClean="0"/>
              <a:t> </a:t>
            </a:r>
          </a:p>
          <a:p>
            <a:pPr algn="l"/>
            <a:r>
              <a:rPr lang="ru-RU" sz="1100" dirty="0" smtClean="0"/>
              <a:t>Эстония(2008</a:t>
            </a:r>
            <a:r>
              <a:rPr lang="ru-RU" sz="1100" dirty="0" smtClean="0"/>
              <a:t>): Эстония придает особое значение необходимости защиты киберпространства в целом и ставит в центр внимания безопасность информационных систем. Рекомендуемые меры носят гражданский характер и основываются на правовом регулировании, обучении и сотрудничестве. </a:t>
            </a:r>
            <a:endParaRPr lang="en-US" sz="1100" dirty="0" smtClean="0"/>
          </a:p>
          <a:p>
            <a:pPr algn="l"/>
            <a:r>
              <a:rPr lang="ru-RU" sz="1100" dirty="0" smtClean="0"/>
              <a:t>Финляндия(2008</a:t>
            </a:r>
            <a:r>
              <a:rPr lang="ru-RU" sz="1100" dirty="0" smtClean="0"/>
              <a:t>): В основе стратегии лежит понимание </a:t>
            </a:r>
            <a:r>
              <a:rPr lang="ru-RU" sz="1100" dirty="0" err="1" smtClean="0"/>
              <a:t>кибербезопасности</a:t>
            </a:r>
            <a:r>
              <a:rPr lang="ru-RU" sz="1100" dirty="0" smtClean="0"/>
              <a:t> как проблемы экономического характера, тесно связанной с развитием финского информационного общества. </a:t>
            </a:r>
            <a:endParaRPr lang="en-US" sz="1100" dirty="0" smtClean="0"/>
          </a:p>
          <a:p>
            <a:pPr algn="l"/>
            <a:r>
              <a:rPr lang="ru-RU" sz="1100" dirty="0" smtClean="0"/>
              <a:t>Словакия(2008</a:t>
            </a:r>
            <a:r>
              <a:rPr lang="ru-RU" sz="1100" dirty="0" smtClean="0"/>
              <a:t>): Обеспечение информационной безопасности рассматривается в качестве необходимого условия нормального функционирования и развития общества. Поэтому цель стратегии – служить прочным фундаментом для защиты информации. Стратегия направлена как на предотвращение угроз, так и на обеспечение готовности и устойчивости средств их предотвращения. </a:t>
            </a:r>
            <a:endParaRPr lang="ru-RU" sz="1100" dirty="0" smtClean="0"/>
          </a:p>
          <a:p>
            <a:pPr algn="l"/>
            <a:r>
              <a:rPr lang="ru-RU" sz="1100" dirty="0" smtClean="0"/>
              <a:t>Чешская </a:t>
            </a:r>
            <a:r>
              <a:rPr lang="ru-RU" sz="1100" dirty="0" smtClean="0"/>
              <a:t>Республика(2011): Ключевые цели стратегии </a:t>
            </a:r>
            <a:r>
              <a:rPr lang="ru-RU" sz="1100" dirty="0" err="1" smtClean="0"/>
              <a:t>кибербезопасности</a:t>
            </a:r>
            <a:r>
              <a:rPr lang="ru-RU" sz="1100" dirty="0" smtClean="0"/>
              <a:t> включают в себя защиту информационно-коммуникационных систем от уязвимостей, которым эти системы подвергнуты, и уменьшение потенциального ущерба от атак на системы. Основной фокус стратегии приходится на проблемы свободного доступа к информационным сервисам, целостности и конфиденциальности данных в киберпространстве Чешской Республики. Стратегия хорошо согласуется с другими нормативно-правовыми документами Чешской </a:t>
            </a:r>
            <a:r>
              <a:rPr lang="ru-RU" sz="1100" dirty="0" smtClean="0"/>
              <a:t>Республики</a:t>
            </a:r>
          </a:p>
          <a:p>
            <a:pPr algn="l"/>
            <a:r>
              <a:rPr lang="ru-RU" sz="1100" dirty="0" smtClean="0"/>
              <a:t>Франция(2011</a:t>
            </a:r>
            <a:r>
              <a:rPr lang="ru-RU" sz="1100" dirty="0" smtClean="0"/>
              <a:t>): Франция ориентируется на то, чтобы информационные системы были способны противостоять событиям в киберпространстве, которые могут отрицательно повлиять на доступность, целостность и конфиденциальность информации. Франция делает упор на технические средства защиты информации, борьбу с </a:t>
            </a:r>
            <a:r>
              <a:rPr lang="ru-RU" sz="1100" dirty="0" err="1" smtClean="0"/>
              <a:t>киберпреступностью</a:t>
            </a:r>
            <a:r>
              <a:rPr lang="ru-RU" sz="1100" dirty="0" smtClean="0"/>
              <a:t> и установление </a:t>
            </a:r>
            <a:r>
              <a:rPr lang="ru-RU" sz="1100" dirty="0" err="1" smtClean="0"/>
              <a:t>киберзащиты</a:t>
            </a:r>
            <a:r>
              <a:rPr lang="ru-RU" sz="1100" dirty="0" smtClean="0"/>
              <a:t>. </a:t>
            </a:r>
          </a:p>
          <a:p>
            <a:pPr algn="l"/>
            <a:endParaRPr lang="ru-RU" sz="11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67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Национальные стратегии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6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83568" y="987574"/>
            <a:ext cx="7848872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 smtClean="0"/>
              <a:t>Национальные стратегии</a:t>
            </a:r>
            <a:r>
              <a:rPr lang="en-US" sz="1100" dirty="0" smtClean="0"/>
              <a:t>:</a:t>
            </a:r>
            <a:r>
              <a:rPr lang="ru-RU" sz="1100" dirty="0" smtClean="0"/>
              <a:t> </a:t>
            </a:r>
            <a:r>
              <a:rPr lang="ru-RU" sz="1100" dirty="0" smtClean="0"/>
              <a:t>Германия(2011): Стратегия Германии закладывает основу для безопасности критически важных информационных систем. Германия сосредоточена на предотвращении и уголовном преследовании </a:t>
            </a:r>
            <a:r>
              <a:rPr lang="ru-RU" sz="1100" dirty="0" err="1" smtClean="0"/>
              <a:t>кибератак</a:t>
            </a:r>
            <a:r>
              <a:rPr lang="ru-RU" sz="1100" dirty="0" smtClean="0"/>
              <a:t>, а также на предотвращении выхода из строя IT-оборудования, вызванного случайными факторами. В особенности последнее касается критически важных информационных систем. В стратегии анализируется, нужно ли производить дополнительные действия (и если да, то где именно) по защите IT-систем путем предоставления основных функций безопасности, сертифицированных государством, а также поддержкой малого и среднего бизнеса посредством создания новой рабочей группы</a:t>
            </a:r>
            <a:r>
              <a:rPr lang="ru-RU" sz="1100" dirty="0" smtClean="0"/>
              <a:t>.</a:t>
            </a:r>
          </a:p>
          <a:p>
            <a:pPr algn="l"/>
            <a:r>
              <a:rPr lang="ru-RU" sz="1100" dirty="0" smtClean="0"/>
              <a:t> Литва(2011): Литва ориентируется на определение целей и мероприятий, направленных на развитие оборота электронной информации, а также обеспечения ее конфиденциальности, доступности и целостности в киберпространстве. Кроме того, стратегия Литвы направлена на защиту персональных данных, телекоммуникационных сетей, информационных систем и критически важных инфраструктур от нарушения безопасности и </a:t>
            </a:r>
            <a:r>
              <a:rPr lang="ru-RU" sz="1100" dirty="0" err="1" smtClean="0"/>
              <a:t>кибератак</a:t>
            </a:r>
            <a:r>
              <a:rPr lang="ru-RU" sz="1100" dirty="0" smtClean="0"/>
              <a:t>. В стратегии также определены мероприятия, реализация которых будет гарантировать полною безопасность работы в киберпространстве. </a:t>
            </a:r>
            <a:endParaRPr lang="ru-RU" sz="1100" dirty="0" smtClean="0"/>
          </a:p>
          <a:p>
            <a:pPr algn="l"/>
            <a:r>
              <a:rPr lang="ru-RU" sz="1100" dirty="0" smtClean="0"/>
              <a:t>Люксембург(2011</a:t>
            </a:r>
            <a:r>
              <a:rPr lang="ru-RU" sz="1100" dirty="0" smtClean="0"/>
              <a:t>): Осознавая уязвимость информационно-коммуникационных технологий, стратегия утверждает, что важнее всего – общественная и экономическая безопасность. В стратегии также отмечается важность информационно-коммуникационных технологий для экономического роста, отдельных граждан и общества в целом. Стратегия работает по пяти направлениям: защита ключевой информационной инфраструктуры и своевременная реакция на инциденты безопасности; модернизация нормативно-правовой базы, государственное и международное сотрудничество; обучение и информирование; продвижение стандартов</a:t>
            </a:r>
            <a:r>
              <a:rPr lang="ru-RU" sz="11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5267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Национальные стратегии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7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83568" y="987574"/>
            <a:ext cx="7848872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 smtClean="0"/>
              <a:t>Голландия(2011</a:t>
            </a:r>
            <a:r>
              <a:rPr lang="ru-RU" sz="1100" dirty="0" smtClean="0"/>
              <a:t>): Голландия, с одной стороны, стремится к безопасным и надежным информационно-коммуникационным системам, опасаясь серьезных нарушений в этих системах, а с другой стороны, признает необходимость свободы и открытости </a:t>
            </a:r>
            <a:r>
              <a:rPr lang="ru-RU" sz="1100" dirty="0" err="1" smtClean="0"/>
              <a:t>Интернет-пространства</a:t>
            </a:r>
            <a:r>
              <a:rPr lang="ru-RU" sz="1100" dirty="0" smtClean="0"/>
              <a:t>. В стратегии дается определение </a:t>
            </a:r>
            <a:r>
              <a:rPr lang="ru-RU" sz="1100" dirty="0" err="1" smtClean="0"/>
              <a:t>кибербезопасности</a:t>
            </a:r>
            <a:r>
              <a:rPr lang="ru-RU" sz="1100" dirty="0" smtClean="0"/>
              <a:t>. “</a:t>
            </a:r>
            <a:r>
              <a:rPr lang="ru-RU" sz="1100" dirty="0" err="1" smtClean="0"/>
              <a:t>Кибербезопасность</a:t>
            </a:r>
            <a:r>
              <a:rPr lang="ru-RU" sz="1100" dirty="0" smtClean="0"/>
              <a:t> –это защищенность от сбоев и неправильной эксплуатации информационно-телекоммуникационных систем. Сбои и неправильная эксплуатация может отрицательно повлиять на доступность и надежность информационно-телекоммуникационных систем, поставить под угрозу конфиденциальность и целостность информации, хранящейся в системах”. </a:t>
            </a:r>
            <a:endParaRPr lang="ru-RU" sz="1100" dirty="0" smtClean="0"/>
          </a:p>
          <a:p>
            <a:pPr algn="l"/>
            <a:r>
              <a:rPr lang="ru-RU" sz="1100" dirty="0" smtClean="0"/>
              <a:t>Соединенное </a:t>
            </a:r>
            <a:r>
              <a:rPr lang="ru-RU" sz="1100" dirty="0" smtClean="0"/>
              <a:t>Королевство (2011): Подход Соединенного Королевства также направлен на развитие </a:t>
            </a:r>
            <a:r>
              <a:rPr lang="ru-RU" sz="1100" dirty="0" err="1" smtClean="0"/>
              <a:t>кибербезопасности</a:t>
            </a:r>
            <a:r>
              <a:rPr lang="ru-RU" sz="1100" dirty="0" smtClean="0"/>
              <a:t>. Цель: вывести Соединенное Королевство на первое место по инновациям, инвестициям и качеству сервисов в сфере информационно-телекоммуникационных технологий, и тем самым, в полной мере воспользоваться всеми преимуществами и достоинствами киберпространства. Необходимо исключить риски типа </a:t>
            </a:r>
            <a:r>
              <a:rPr lang="ru-RU" sz="1100" dirty="0" err="1" smtClean="0"/>
              <a:t>кибератак</a:t>
            </a:r>
            <a:r>
              <a:rPr lang="ru-RU" sz="1100" dirty="0" smtClean="0"/>
              <a:t> преступников, террористов и других государств с целью сделать киберпространство безопасным для граждан и </a:t>
            </a:r>
            <a:r>
              <a:rPr lang="ru-RU" sz="1100" dirty="0" smtClean="0"/>
              <a:t>экономики.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55267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CERT</a:t>
            </a:r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 и </a:t>
            </a:r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организация </a:t>
            </a:r>
            <a:r>
              <a:rPr lang="en-US" sz="2400" dirty="0" smtClean="0">
                <a:solidFill>
                  <a:srgbClr val="A02A1D"/>
                </a:solidFill>
                <a:latin typeface="Myriad Pro" pitchFamily="34" charset="0"/>
              </a:rPr>
              <a:t>TF-CSIRT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8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1059582"/>
            <a:ext cx="7848872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i="1" dirty="0" smtClean="0"/>
              <a:t>t</a:t>
            </a:r>
            <a:r>
              <a:rPr lang="en-US" sz="1600" i="1" dirty="0" smtClean="0"/>
              <a:t>ask </a:t>
            </a:r>
            <a:r>
              <a:rPr lang="en-US" sz="1600" b="1" i="1" dirty="0" smtClean="0"/>
              <a:t>f</a:t>
            </a:r>
            <a:r>
              <a:rPr lang="en-US" sz="1600" i="1" dirty="0" smtClean="0"/>
              <a:t>orce - </a:t>
            </a:r>
            <a:r>
              <a:rPr lang="en-US" sz="1600" b="1" i="1" dirty="0" smtClean="0"/>
              <a:t>c</a:t>
            </a:r>
            <a:r>
              <a:rPr lang="en-US" sz="1600" i="1" dirty="0" smtClean="0"/>
              <a:t>ollaboration </a:t>
            </a:r>
            <a:r>
              <a:rPr lang="en-US" sz="1600" b="1" i="1" dirty="0" smtClean="0"/>
              <a:t>s</a:t>
            </a:r>
            <a:r>
              <a:rPr lang="en-US" sz="1600" i="1" dirty="0" smtClean="0"/>
              <a:t>ecurity </a:t>
            </a:r>
            <a:r>
              <a:rPr lang="en-US" sz="1600" b="1" i="1" dirty="0" smtClean="0"/>
              <a:t>i</a:t>
            </a:r>
            <a:r>
              <a:rPr lang="en-US" sz="1600" i="1" dirty="0" smtClean="0"/>
              <a:t>ncident </a:t>
            </a:r>
            <a:r>
              <a:rPr lang="en-US" sz="1600" b="1" i="1" dirty="0" smtClean="0"/>
              <a:t>r</a:t>
            </a:r>
            <a:r>
              <a:rPr lang="en-US" sz="1600" i="1" dirty="0" smtClean="0"/>
              <a:t>esponse </a:t>
            </a:r>
            <a:r>
              <a:rPr lang="en-US" sz="1600" b="1" i="1" dirty="0" smtClean="0"/>
              <a:t>t</a:t>
            </a:r>
            <a:r>
              <a:rPr lang="en-US" sz="1600" i="1" dirty="0" smtClean="0"/>
              <a:t>eams</a:t>
            </a:r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Более 100 частных команд по обследованию </a:t>
            </a:r>
            <a:r>
              <a:rPr lang="ru-RU" sz="1600" dirty="0" err="1" smtClean="0">
                <a:solidFill>
                  <a:srgbClr val="5E7076"/>
                </a:solidFill>
                <a:latin typeface="Myriad Pro" pitchFamily="34" charset="0"/>
              </a:rPr>
              <a:t>кибер-угроз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. </a:t>
            </a:r>
          </a:p>
          <a:p>
            <a:pPr algn="l"/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История 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CERT тесно связана с борьбой против сетевых червей.</a:t>
            </a:r>
          </a:p>
          <a:p>
            <a:pPr algn="l"/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Первый червь попал в сеть 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в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 1988 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году, «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червь Морриса» парализовал работу узлов интернета. Для борьбы с червём по заказу правительства США в университете Карнеги — </a:t>
            </a:r>
            <a:r>
              <a:rPr lang="ru-RU" sz="1600" dirty="0" err="1" smtClean="0">
                <a:solidFill>
                  <a:srgbClr val="5E7076"/>
                </a:solidFill>
                <a:latin typeface="Myriad Pro" pitchFamily="34" charset="0"/>
              </a:rPr>
              <a:t>Меллон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 была сформирована первая команда «</a:t>
            </a:r>
            <a:r>
              <a:rPr lang="ru-RU" sz="1600" dirty="0" err="1" smtClean="0">
                <a:solidFill>
                  <a:srgbClr val="5E7076"/>
                </a:solidFill>
                <a:latin typeface="Myriad Pro" pitchFamily="34" charset="0"/>
              </a:rPr>
              <a:t>Computer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 </a:t>
            </a:r>
            <a:r>
              <a:rPr lang="ru-RU" sz="1600" dirty="0" err="1" smtClean="0">
                <a:solidFill>
                  <a:srgbClr val="5E7076"/>
                </a:solidFill>
                <a:latin typeface="Myriad Pro" pitchFamily="34" charset="0"/>
              </a:rPr>
              <a:t>emergency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 </a:t>
            </a:r>
            <a:r>
              <a:rPr lang="ru-RU" sz="1600" dirty="0" err="1" smtClean="0">
                <a:solidFill>
                  <a:srgbClr val="5E7076"/>
                </a:solidFill>
                <a:latin typeface="Myriad Pro" pitchFamily="34" charset="0"/>
              </a:rPr>
              <a:t>response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 </a:t>
            </a:r>
            <a:r>
              <a:rPr lang="ru-RU" sz="1600" dirty="0" err="1" smtClean="0">
                <a:solidFill>
                  <a:srgbClr val="5E7076"/>
                </a:solidFill>
                <a:latin typeface="Myriad Pro" pitchFamily="34" charset="0"/>
              </a:rPr>
              <a:t>team</a:t>
            </a:r>
            <a:r>
              <a:rPr lang="ru-RU" sz="1600" dirty="0" smtClean="0">
                <a:solidFill>
                  <a:srgbClr val="5E7076"/>
                </a:solidFill>
                <a:latin typeface="Myriad Pro" pitchFamily="34" charset="0"/>
              </a:rPr>
              <a:t>» или «CERT».</a:t>
            </a:r>
          </a:p>
          <a:p>
            <a:pPr algn="l"/>
            <a:r>
              <a:rPr lang="ru-RU" sz="1200" dirty="0" smtClean="0">
                <a:solidFill>
                  <a:srgbClr val="5E7076"/>
                </a:solidFill>
                <a:latin typeface="Myriad Pro" pitchFamily="34" charset="0"/>
              </a:rPr>
              <a:t>В дальнейшем команды во всём мире стали называть себя «CERT». В англоязычных странах некоторые группы называли себя аббревиатурой «CSIRT».</a:t>
            </a:r>
          </a:p>
          <a:p>
            <a:pPr algn="l"/>
            <a:r>
              <a:rPr lang="ru-RU" sz="1200" dirty="0" smtClean="0">
                <a:solidFill>
                  <a:srgbClr val="5E7076"/>
                </a:solidFill>
                <a:latin typeface="Myriad Pro" pitchFamily="34" charset="0"/>
              </a:rPr>
              <a:t>Торговая марка «CERT» зарегистрирована университетом Карнеги — </a:t>
            </a:r>
            <a:r>
              <a:rPr lang="ru-RU" sz="1200" dirty="0" err="1" smtClean="0">
                <a:solidFill>
                  <a:srgbClr val="5E7076"/>
                </a:solidFill>
                <a:latin typeface="Myriad Pro" pitchFamily="34" charset="0"/>
              </a:rPr>
              <a:t>Меллон</a:t>
            </a:r>
            <a:r>
              <a:rPr lang="ru-RU" sz="1200" dirty="0" smtClean="0">
                <a:solidFill>
                  <a:srgbClr val="5E7076"/>
                </a:solidFill>
                <a:latin typeface="Myriad Pro" pitchFamily="34" charset="0"/>
              </a:rPr>
              <a:t>, защищена международным законодательством об авторских и патентных правах, является наименованием сервиса. Университет Карнеги имеет исключительное право на предоставление этого именования различным сервисам информационной безопасности по всему миру.</a:t>
            </a:r>
          </a:p>
          <a:p>
            <a:pPr algn="l"/>
            <a:endParaRPr lang="ru-RU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en-US" sz="16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en-US" sz="1600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4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75606"/>
            <a:ext cx="6624736" cy="635413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5E7076"/>
                </a:solidFill>
                <a:latin typeface="Myriad Pro" pitchFamily="34" charset="0"/>
              </a:rPr>
              <a:t>Форум </a:t>
            </a:r>
            <a:r>
              <a:rPr lang="en-US" sz="1600" b="1" dirty="0" smtClean="0">
                <a:solidFill>
                  <a:srgbClr val="5E7076"/>
                </a:solidFill>
                <a:latin typeface="Myriad Pro" pitchFamily="34" charset="0"/>
              </a:rPr>
              <a:t>https://www.first.org/</a:t>
            </a:r>
            <a:endParaRPr lang="ru-RU" sz="1600" b="1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1600" dirty="0">
              <a:solidFill>
                <a:srgbClr val="5E7076"/>
              </a:solidFill>
              <a:latin typeface="Myriad Pro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33491"/>
            <a:ext cx="59766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rgbClr val="A02A1D"/>
                </a:solidFill>
                <a:latin typeface="Myriad Pro" pitchFamily="34" charset="0"/>
              </a:rPr>
              <a:t>Координация</a:t>
            </a:r>
            <a:endParaRPr lang="ru-RU" sz="2400" dirty="0">
              <a:solidFill>
                <a:srgbClr val="A02A1D"/>
              </a:solidFill>
              <a:latin typeface="Myriad Pro" pitchFamily="34" charset="0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2133600" cy="201836"/>
          </a:xfrm>
        </p:spPr>
        <p:txBody>
          <a:bodyPr/>
          <a:lstStyle/>
          <a:p>
            <a:pPr algn="l"/>
            <a:fld id="{CB07D4DF-2351-4A60-A90B-60ED82532F73}" type="slidenum"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9</a:t>
            </a:fld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2067694"/>
            <a:ext cx="4608512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FIRST is the global Forum of Incident Response and Security Teams</a:t>
            </a:r>
          </a:p>
          <a:p>
            <a:pPr algn="l"/>
            <a:endParaRPr lang="en-US" sz="20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endParaRPr lang="ru-RU" sz="2000" dirty="0" smtClean="0">
              <a:solidFill>
                <a:srgbClr val="5E7076"/>
              </a:solidFill>
              <a:latin typeface="Myriad Pro" pitchFamily="34" charset="0"/>
            </a:endParaRPr>
          </a:p>
          <a:p>
            <a:pPr algn="l"/>
            <a:r>
              <a:rPr lang="ru-RU" sz="2000" dirty="0" smtClean="0">
                <a:solidFill>
                  <a:srgbClr val="5E7076"/>
                </a:solidFill>
                <a:latin typeface="Myriad Pro" pitchFamily="34" charset="0"/>
              </a:rPr>
              <a:t>Переходим на сайт </a:t>
            </a:r>
          </a:p>
          <a:p>
            <a:pPr algn="l"/>
            <a:endParaRPr lang="ru-RU" sz="2000" b="1" dirty="0" smtClean="0">
              <a:solidFill>
                <a:srgbClr val="5E70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5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579</Words>
  <Application>Microsoft Office PowerPoint</Application>
  <PresentationFormat>Экран (16:9)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Кибербезопасность  в контексте европейской интеграции и российско-европейских отношений  Дмитрий Андреевич Леви доцент, к.п.н., Санкт-Петербургский Государственный Университет d.levi@spbu.ru</vt:lpstr>
      <vt:lpstr>+ безопасность ценностей + безопасность процессов + безопасность будущего + безопасность новостей  Политическая безопасность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Баранова Ольга Владимировна</dc:creator>
  <cp:lastModifiedBy>Joymix</cp:lastModifiedBy>
  <cp:revision>34</cp:revision>
  <dcterms:created xsi:type="dcterms:W3CDTF">2015-06-15T09:44:47Z</dcterms:created>
  <dcterms:modified xsi:type="dcterms:W3CDTF">2018-01-23T20:56:40Z</dcterms:modified>
</cp:coreProperties>
</file>