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3" r:id="rId6"/>
    <p:sldId id="265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6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BBE04-0769-E24A-AF4F-936E23F8A56C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29C93-6846-1F42-82E9-FCD38C96B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87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A14DA-2E05-B545-B57B-691BCDF8CE55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42FF1-0F3E-504F-A09A-A5484CAFA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1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42FF1-0F3E-504F-A09A-A5484CAFAA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0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42FF1-0F3E-504F-A09A-A5484CAFAA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2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42FF1-0F3E-504F-A09A-A5484CAFAA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9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42FF1-0F3E-504F-A09A-A5484CAFAA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8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0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9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1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7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4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5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0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6DA1-684E-EA43-811B-6AED4455BB4B}" type="datetimeFigureOut">
              <a:rPr lang="ru-RU" smtClean="0"/>
              <a:t>26.06.17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84FB1-0502-0245-A0FE-40B81AB13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6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.romanova@spbu.ru" TargetMode="Externa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uactive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4740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Studying EU-Russian Relations: </a:t>
            </a:r>
            <a:r>
              <a:rPr lang="ru-RU" dirty="0"/>
              <a:t/>
            </a:r>
            <a:br>
              <a:rPr lang="ru-RU" dirty="0"/>
            </a:br>
            <a:r>
              <a:rPr lang="en-GB" b="1" dirty="0"/>
              <a:t>Theories and Methods in Russia and Abroad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95790"/>
            <a:ext cx="6400800" cy="155100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Tatiana Romanova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t.romanova@spbu.ru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883" y="0"/>
            <a:ext cx="4106117" cy="16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Jean Monnet Centre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11388" cy="46601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Teaching track</a:t>
            </a:r>
          </a:p>
          <a:p>
            <a:pPr lvl="1"/>
            <a:r>
              <a:rPr lang="en-US" dirty="0" smtClean="0"/>
              <a:t>Lectures</a:t>
            </a:r>
            <a:r>
              <a:rPr lang="ru-RU" dirty="0" smtClean="0"/>
              <a:t> </a:t>
            </a:r>
            <a:r>
              <a:rPr lang="en-US" dirty="0" smtClean="0"/>
              <a:t>of our courses (</a:t>
            </a:r>
            <a:r>
              <a:rPr lang="en-US" dirty="0" err="1" smtClean="0"/>
              <a:t>ppt</a:t>
            </a:r>
            <a:r>
              <a:rPr lang="en-US" dirty="0" smtClean="0"/>
              <a:t> + videos)</a:t>
            </a:r>
          </a:p>
          <a:p>
            <a:pPr lvl="1"/>
            <a:r>
              <a:rPr lang="en-US" dirty="0" smtClean="0"/>
              <a:t>Model EU</a:t>
            </a:r>
          </a:p>
          <a:p>
            <a:pPr lvl="1"/>
            <a:r>
              <a:rPr lang="en-US" dirty="0" smtClean="0"/>
              <a:t>Students’ debates</a:t>
            </a:r>
          </a:p>
          <a:p>
            <a:r>
              <a:rPr lang="en-US" dirty="0" smtClean="0"/>
              <a:t>Research track </a:t>
            </a:r>
          </a:p>
          <a:p>
            <a:pPr lvl="1"/>
            <a:r>
              <a:rPr lang="en-US" dirty="0" smtClean="0"/>
              <a:t>Looking at how EU-Russian relations have been studied in the last 25 years in Russia and in the EU (Russian – non-Russian)</a:t>
            </a:r>
          </a:p>
          <a:p>
            <a:r>
              <a:rPr lang="en-US" dirty="0" smtClean="0">
                <a:hlinkClick r:id="rId2"/>
              </a:rPr>
              <a:t>www.euactive.ru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118" y="0"/>
            <a:ext cx="3331882" cy="1306098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997" y="1548607"/>
            <a:ext cx="1620469" cy="163761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649" y="1548607"/>
            <a:ext cx="1542151" cy="1633538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038" y="3883962"/>
            <a:ext cx="1542151" cy="17018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293" y="3906193"/>
            <a:ext cx="1619173" cy="16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1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3400" y="799353"/>
            <a:ext cx="8229600" cy="1143000"/>
          </a:xfrm>
        </p:spPr>
        <p:txBody>
          <a:bodyPr/>
          <a:lstStyle/>
          <a:p>
            <a:r>
              <a:rPr lang="en-US" dirty="0" smtClean="0"/>
              <a:t>Some general remarks</a:t>
            </a:r>
            <a:r>
              <a:rPr lang="ru-RU" dirty="0" smtClean="0"/>
              <a:t> – 1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42353"/>
            <a:ext cx="4038600" cy="29629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Russia </a:t>
            </a:r>
          </a:p>
          <a:p>
            <a:pPr marL="742950" lvl="2" indent="-342900"/>
            <a:r>
              <a:rPr lang="en-US" sz="2400" dirty="0" smtClean="0"/>
              <a:t>About 60 books on EU-Russian relations with major academic publishers (including collections of articles)</a:t>
            </a:r>
          </a:p>
          <a:p>
            <a:pPr marL="742950" lvl="2" indent="-342900"/>
            <a:r>
              <a:rPr lang="en-US" sz="2400" dirty="0" smtClean="0"/>
              <a:t>More articles but even in </a:t>
            </a:r>
            <a:r>
              <a:rPr lang="en-US" sz="2400" dirty="0" err="1" smtClean="0"/>
              <a:t>specialised</a:t>
            </a:r>
            <a:r>
              <a:rPr lang="en-US" sz="2400" dirty="0" smtClean="0"/>
              <a:t> journals – less than 5% </a:t>
            </a:r>
            <a:endParaRPr lang="ru-RU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42353"/>
            <a:ext cx="4038600" cy="31089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Outside Russia </a:t>
            </a:r>
          </a:p>
          <a:p>
            <a:pPr lvl="1"/>
            <a:r>
              <a:rPr lang="en-US" dirty="0" smtClean="0"/>
              <a:t>About 45 books on EU-Russian relations with major academic publishers (including collections of articles)</a:t>
            </a:r>
          </a:p>
          <a:p>
            <a:pPr lvl="1"/>
            <a:r>
              <a:rPr lang="en-US" dirty="0" smtClean="0"/>
              <a:t>More articles but do not dominate the agenda (although there have been a few special issues)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7282" y="5241133"/>
            <a:ext cx="7313740" cy="12409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EU-Russian relations have not become central to the research agenda in either Russia or the EU, despite the relative importance of the two players for each other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941" y="0"/>
            <a:ext cx="3033059" cy="11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66903"/>
            <a:ext cx="8229600" cy="8050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Some general remarks</a:t>
            </a:r>
            <a:r>
              <a:rPr lang="ru-RU" dirty="0"/>
              <a:t> – </a:t>
            </a:r>
            <a:r>
              <a:rPr lang="ru-RU" dirty="0" smtClean="0"/>
              <a:t>2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13647"/>
            <a:ext cx="8229600" cy="484094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400" dirty="0"/>
              <a:t>Traditions of socio-economic studies in Russia: </a:t>
            </a:r>
            <a:endParaRPr lang="ru-RU" sz="2400" dirty="0" smtClean="0"/>
          </a:p>
          <a:p>
            <a:pPr lvl="1">
              <a:lnSpc>
                <a:spcPct val="70000"/>
              </a:lnSpc>
            </a:pPr>
            <a:r>
              <a:rPr lang="en-US" sz="2000" dirty="0" smtClean="0"/>
              <a:t>Historical approach </a:t>
            </a:r>
            <a:endParaRPr lang="ru-RU" sz="2000" dirty="0" smtClean="0"/>
          </a:p>
          <a:p>
            <a:pPr lvl="1">
              <a:lnSpc>
                <a:spcPct val="70000"/>
              </a:lnSpc>
            </a:pPr>
            <a:r>
              <a:rPr lang="en-US" sz="2000" dirty="0" smtClean="0"/>
              <a:t>Systemic </a:t>
            </a:r>
            <a:r>
              <a:rPr lang="en-US" sz="2000" dirty="0"/>
              <a:t>approach </a:t>
            </a:r>
            <a:endParaRPr lang="ru-RU" sz="2000" dirty="0" smtClean="0"/>
          </a:p>
          <a:p>
            <a:pPr lvl="1">
              <a:lnSpc>
                <a:spcPct val="70000"/>
              </a:lnSpc>
            </a:pPr>
            <a:r>
              <a:rPr lang="en-US" sz="2000" dirty="0" smtClean="0"/>
              <a:t>Empirical analysis </a:t>
            </a:r>
            <a:r>
              <a:rPr lang="en-US" sz="2000" dirty="0" smtClean="0">
                <a:sym typeface="Wingdings"/>
              </a:rPr>
              <a:t> descriptiveness + c</a:t>
            </a:r>
            <a:r>
              <a:rPr lang="en-US" sz="2000" dirty="0" smtClean="0"/>
              <a:t>ertain disgust for theories as something artificial or their application to other cases but Russia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Realism (and its modifications) as the only acceptable paradigm 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Traditions of Western research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Much more theory-driven (2 traditions: Russia as a case study vs. Russia’s specialists)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EU studies have moved from international relations to political science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Studies of relations with external actors rather dominated by IR (although europeanisation, institutionalism…)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More in tune with the evolution of social sciences in general (constructivist and poststructuralist turns)</a:t>
            </a: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400" dirty="0" smtClean="0"/>
              <a:t>Limited interpenetration</a:t>
            </a:r>
            <a:endParaRPr lang="ru-RU" sz="2400" dirty="0" smtClean="0"/>
          </a:p>
          <a:p>
            <a:pPr>
              <a:lnSpc>
                <a:spcPct val="70000"/>
              </a:lnSpc>
            </a:pPr>
            <a:r>
              <a:rPr lang="en-US" sz="2400" dirty="0"/>
              <a:t>Recent trend on both sides: </a:t>
            </a:r>
            <a:r>
              <a:rPr lang="en-US" sz="2400" dirty="0" smtClean="0"/>
              <a:t>academic studies to support official positions </a:t>
            </a:r>
            <a:r>
              <a:rPr lang="en-US" sz="2400" dirty="0" smtClean="0">
                <a:sym typeface="Wingdings"/>
              </a:rPr>
              <a:t> varying paradigms to the EU and Russia + self-censorship</a:t>
            </a:r>
            <a:endParaRPr lang="ru-RU" sz="2400" dirty="0" smtClean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647" y="1"/>
            <a:ext cx="2704353" cy="10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7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8823" y="418352"/>
            <a:ext cx="8229600" cy="1001059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Key theories / approaches - 1  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98823" y="1449292"/>
            <a:ext cx="4258235" cy="4826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b="1" dirty="0"/>
              <a:t>Realism</a:t>
            </a:r>
            <a:r>
              <a:rPr lang="en-US" sz="1800" b="1" dirty="0"/>
              <a:t>, Geopolitics and Systemic </a:t>
            </a:r>
            <a:r>
              <a:rPr lang="en-US" sz="1800" b="1" dirty="0" smtClean="0"/>
              <a:t>Approach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Realism is present on both sides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Recently became central </a:t>
            </a:r>
            <a:r>
              <a:rPr lang="en-US" sz="1800" dirty="0" smtClean="0"/>
              <a:t>(</a:t>
            </a:r>
            <a:r>
              <a:rPr lang="en-US" sz="1800" dirty="0"/>
              <a:t>especially geopolitical focus) 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Issue-driven – Russian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Theory-driven – non-Russian</a:t>
            </a:r>
            <a:endParaRPr lang="ru-RU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Russian scholars like </a:t>
            </a:r>
            <a:r>
              <a:rPr lang="en-US" sz="1800" dirty="0" err="1" smtClean="0"/>
              <a:t>emphasising</a:t>
            </a:r>
            <a:r>
              <a:rPr lang="en-US" sz="1800" dirty="0" smtClean="0"/>
              <a:t> systemic factors (global but also processes in the EU) whereas on the EU’s side we see mostly focus on Russian internal politics and motivation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F</a:t>
            </a:r>
            <a:r>
              <a:rPr lang="en-US" sz="1800" dirty="0" smtClean="0"/>
              <a:t>ocuses: energy, hard security and neighbourhood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Recently dependence rather than interdependence is </a:t>
            </a:r>
            <a:r>
              <a:rPr lang="en-US" sz="1800" dirty="0" err="1" smtClean="0"/>
              <a:t>emphasised</a:t>
            </a:r>
            <a:endParaRPr lang="en-US" sz="1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32942" y="1479173"/>
            <a:ext cx="4706470" cy="506505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b="1" dirty="0"/>
              <a:t>Legal Methods, Liberalism </a:t>
            </a:r>
            <a:r>
              <a:rPr lang="en-US" sz="1800" b="1" dirty="0"/>
              <a:t>and </a:t>
            </a:r>
            <a:r>
              <a:rPr lang="en-US" sz="1800" b="1" dirty="0" smtClean="0"/>
              <a:t>Institutionalism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More popular outside of Russia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EU is frequently the arena for testing various </a:t>
            </a:r>
            <a:r>
              <a:rPr lang="en-US" sz="1800" dirty="0" err="1" smtClean="0"/>
              <a:t>institutionalist</a:t>
            </a:r>
            <a:r>
              <a:rPr lang="en-US" sz="1800" dirty="0" smtClean="0"/>
              <a:t> theories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Non-Russian approaches: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realist Russia vs. liberal </a:t>
            </a:r>
            <a:r>
              <a:rPr lang="en-US" sz="1800" dirty="0" smtClean="0"/>
              <a:t>EU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relative advantage of the EU in this </a:t>
            </a:r>
            <a:r>
              <a:rPr lang="en-US" sz="1800" dirty="0" smtClean="0"/>
              <a:t>paradigm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need to further strengthen EU’s institutions 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Seen as mostly old fashioned and belonging to the 1990s in Russia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Russians approaches: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lawyers 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dirty="0" err="1" smtClean="0">
                <a:sym typeface="Wingdings"/>
              </a:rPr>
              <a:t>class.institutionalism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difference in the approaches to law (letter of law vs. spirit of law)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difference between the situation inside the EU </a:t>
            </a:r>
            <a:r>
              <a:rPr lang="en-US" sz="1800" dirty="0" err="1"/>
              <a:t>vs</a:t>
            </a:r>
            <a:r>
              <a:rPr lang="en-US" sz="1800" dirty="0"/>
              <a:t> EU-Russian relations (general problem of internal </a:t>
            </a:r>
            <a:r>
              <a:rPr lang="en-US" sz="1800" dirty="0" err="1"/>
              <a:t>vs</a:t>
            </a:r>
            <a:r>
              <a:rPr lang="en-US" sz="1800" dirty="0"/>
              <a:t> </a:t>
            </a:r>
            <a:r>
              <a:rPr lang="en-US" sz="1800" dirty="0" smtClean="0"/>
              <a:t>international) 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059" y="0"/>
            <a:ext cx="2554941" cy="10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5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1000" y="3062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Key theories / approaches </a:t>
            </a:r>
            <a:r>
              <a:rPr lang="en-US" sz="4000" dirty="0" smtClean="0"/>
              <a:t>-2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4235" y="1449294"/>
            <a:ext cx="4198471" cy="522941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b="1" dirty="0" smtClean="0"/>
              <a:t>Constructivism</a:t>
            </a:r>
          </a:p>
          <a:p>
            <a:pPr>
              <a:lnSpc>
                <a:spcPct val="80000"/>
              </a:lnSpc>
            </a:pPr>
            <a:r>
              <a:rPr lang="en-GB" sz="1800" dirty="0" smtClean="0"/>
              <a:t>B</a:t>
            </a:r>
            <a:r>
              <a:rPr lang="en-US" sz="1800" dirty="0" smtClean="0"/>
              <a:t>y far more spread in non-Russian studies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but more frequently to the EU than to any other actor or relations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Russian scholars frequently use it without admitting it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identity, perceptions, </a:t>
            </a:r>
            <a:r>
              <a:rPr lang="en-US" sz="1800" dirty="0" err="1" smtClean="0"/>
              <a:t>Europeanness</a:t>
            </a:r>
            <a:r>
              <a:rPr lang="en-US" sz="1800" dirty="0" smtClean="0"/>
              <a:t>, the Baltic region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</a:t>
            </a:r>
            <a:r>
              <a:rPr lang="en-US" sz="1800" dirty="0" smtClean="0"/>
              <a:t>hallow analysis of the EU and EU-Russian contradictions as a result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EU scholars actively use it, mainly because of the nature of the analysis of the EU  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Russia as a meaningful other for the EU / Europe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(foreign policy) identity (and the role of norms in it) </a:t>
            </a:r>
            <a:r>
              <a:rPr lang="en-US" sz="1800" dirty="0" smtClean="0">
                <a:sym typeface="Wingdings"/>
              </a:rPr>
              <a:t> PCA,</a:t>
            </a:r>
            <a:r>
              <a:rPr lang="en-US" sz="1800" dirty="0" smtClean="0"/>
              <a:t> ND, ENP, P4M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6470" y="1449294"/>
            <a:ext cx="4273177" cy="509494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b="1" dirty="0"/>
              <a:t>Economic </a:t>
            </a:r>
            <a:r>
              <a:rPr lang="en-GB" sz="1800" b="1" dirty="0" smtClean="0"/>
              <a:t>Theories and Methods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Attracts lots of Russian scholars, mostly empirically-driven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overall trade, investments, sanctions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</a:t>
            </a:r>
            <a:r>
              <a:rPr lang="en-US" sz="1800" dirty="0" smtClean="0"/>
              <a:t>tatistical analysis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</a:t>
            </a:r>
            <a:r>
              <a:rPr lang="en-US" sz="1800" dirty="0" smtClean="0"/>
              <a:t>fforts to copy the EU’s experience in the Eurasian integration (some theoretical </a:t>
            </a:r>
            <a:r>
              <a:rPr lang="en-US" sz="1800" dirty="0" err="1" smtClean="0"/>
              <a:t>generalisation</a:t>
            </a:r>
            <a:r>
              <a:rPr lang="en-US" sz="1800" dirty="0" smtClean="0"/>
              <a:t> as well)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Political economy mostly on the EU’s side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Qualitative changes (including public-private, influence of the WTO, Eurasian integration, sanctions)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Particular focus on energy relations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Short-term approaches rather than long-term forecasts</a:t>
            </a:r>
            <a:endParaRPr lang="ru-RU" sz="18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33" y="1"/>
            <a:ext cx="2668067" cy="10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7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62965" y="3102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Key theories / approaches </a:t>
            </a:r>
            <a:r>
              <a:rPr lang="en-US" sz="4000" dirty="0" smtClean="0"/>
              <a:t>- 3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2964" y="1314824"/>
            <a:ext cx="4385235" cy="481134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b="1" dirty="0"/>
              <a:t>Normative Power Debates </a:t>
            </a:r>
            <a:endParaRPr lang="en-GB" sz="1800" b="1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Non-Russian studies: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linked to the specificity of the EU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draw on civilian and soft power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discussions on its elements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constructivist approach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Russia – as a case-study </a:t>
            </a:r>
            <a:r>
              <a:rPr lang="ru-RU" sz="1800" dirty="0" smtClean="0"/>
              <a:t>(</a:t>
            </a:r>
            <a:r>
              <a:rPr lang="en-US" sz="1800" dirty="0" smtClean="0"/>
              <a:t>perception, meaningful other, challenge)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Delayed arrival to Russia: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applied to the EU but not EU-Russian relations (with long discussions why)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realist approach and some historical analysis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efforts to theoretically classify Russia’s objections to the normative power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Most recently: efforts to distinguish between normative and soft power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Norms vs. values discussion acquired different tonality in Russia and the EU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1176" y="1314824"/>
            <a:ext cx="4183530" cy="510988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b="1" dirty="0" smtClean="0"/>
              <a:t>Europeanisation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Difference between europeanisation and EU-</a:t>
            </a:r>
            <a:r>
              <a:rPr lang="en-US" sz="1800" dirty="0" err="1" smtClean="0"/>
              <a:t>isation</a:t>
            </a:r>
            <a:r>
              <a:rPr lang="en-US" sz="1800" dirty="0" smtClean="0"/>
              <a:t> (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dirty="0" smtClean="0"/>
              <a:t>what it Europe)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Russian studies: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Difference between historical studies of europeanisation and EU’s europeanisation 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Europeanisation of education, Russian law, Russian economy… 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dirty="0"/>
              <a:t>instrumental </a:t>
            </a:r>
            <a:r>
              <a:rPr lang="en-US" sz="1800" dirty="0" err="1"/>
              <a:t>vs</a:t>
            </a:r>
            <a:r>
              <a:rPr lang="en-US" sz="1800" dirty="0"/>
              <a:t> normative europeanisation </a:t>
            </a:r>
            <a:endParaRPr lang="ru-RU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Non-Russian studies: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Areas and degrees (concentric circles, thin and thick europeanisation)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Russia as a case of limited EU-</a:t>
            </a:r>
            <a:r>
              <a:rPr lang="en-US" sz="1800" dirty="0" err="1" smtClean="0"/>
              <a:t>isation</a:t>
            </a:r>
            <a:r>
              <a:rPr lang="en-US" sz="1800" dirty="0" smtClean="0"/>
              <a:t> (Russia’s resistance vs. europeanisation of some policies)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Russian influence on europeanisation in the shared neighbourhood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33" y="1"/>
            <a:ext cx="2668067" cy="10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Realism, Geopolitics and Systemic Approach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/>
              <a:t>Legal Methods, Liberalism and Institutionalism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US" b="1" dirty="0" smtClean="0"/>
              <a:t>Constructivism</a:t>
            </a:r>
            <a:endParaRPr lang="en-US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Economic Theories and Methods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Normative Power Debates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Europeanisation</a:t>
            </a:r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18" y="0"/>
            <a:ext cx="3331882" cy="130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2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35" y="1677988"/>
            <a:ext cx="48433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921F07"/>
                </a:solidFill>
                <a:latin typeface="Arial" charset="0"/>
              </a:rPr>
              <a:t>THANK YOU </a:t>
            </a:r>
            <a:br>
              <a:rPr lang="en-US" sz="3200" dirty="0">
                <a:solidFill>
                  <a:srgbClr val="921F07"/>
                </a:solidFill>
                <a:latin typeface="Arial" charset="0"/>
              </a:rPr>
            </a:br>
            <a:r>
              <a:rPr lang="en-US" sz="3200" dirty="0">
                <a:solidFill>
                  <a:srgbClr val="921F07"/>
                </a:solidFill>
                <a:latin typeface="Arial" charset="0"/>
              </a:rPr>
              <a:t>FOR YOUR ATTENTION</a:t>
            </a:r>
            <a:r>
              <a:rPr lang="ru-RU" sz="3200" dirty="0">
                <a:solidFill>
                  <a:srgbClr val="921F07"/>
                </a:solidFill>
                <a:latin typeface="Arial" charset="0"/>
              </a:rPr>
              <a:t>!</a:t>
            </a:r>
            <a:endParaRPr lang="en-US" sz="3200" dirty="0">
              <a:solidFill>
                <a:srgbClr val="921F07"/>
              </a:solidFill>
              <a:latin typeface="Arial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883" y="0"/>
            <a:ext cx="4106117" cy="16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9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19288 0.3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1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899</Words>
  <Application>Microsoft Macintosh PowerPoint</Application>
  <PresentationFormat>Экран (4:3)</PresentationFormat>
  <Paragraphs>110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Studying EU-Russian Relations:  Theories and Methods in Russia and Abroad</vt:lpstr>
      <vt:lpstr>Jean Monnet Centre</vt:lpstr>
      <vt:lpstr>Some general remarks – 1 </vt:lpstr>
      <vt:lpstr>Some general remarks – 2 </vt:lpstr>
      <vt:lpstr>Key theories / approaches - 1  </vt:lpstr>
      <vt:lpstr>Key theories / approaches -2 </vt:lpstr>
      <vt:lpstr>Key theories / approaches - 3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EU-Russian Relations:  Research Agenda in Russia and in the West </dc:title>
  <dc:creator>Татьяна Романова</dc:creator>
  <cp:lastModifiedBy>Татьяна Романова</cp:lastModifiedBy>
  <cp:revision>147</cp:revision>
  <cp:lastPrinted>2016-07-06T09:17:06Z</cp:lastPrinted>
  <dcterms:created xsi:type="dcterms:W3CDTF">2016-06-27T13:10:05Z</dcterms:created>
  <dcterms:modified xsi:type="dcterms:W3CDTF">2017-06-26T16:42:51Z</dcterms:modified>
</cp:coreProperties>
</file>